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7" r:id="rId2"/>
    <p:sldId id="276" r:id="rId3"/>
    <p:sldId id="286" r:id="rId4"/>
    <p:sldId id="284" r:id="rId5"/>
    <p:sldId id="285" r:id="rId6"/>
    <p:sldId id="288" r:id="rId7"/>
    <p:sldId id="270" r:id="rId8"/>
    <p:sldId id="283" r:id="rId9"/>
    <p:sldId id="265" r:id="rId10"/>
    <p:sldId id="278" r:id="rId1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venir Roman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62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064624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 HA &amp; over</a:t>
            </a:r>
            <a:r>
              <a:rPr lang="en-US" baseline="0" dirty="0" smtClean="0"/>
              <a:t> 1000 chat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8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 HA &amp; over</a:t>
            </a:r>
            <a:r>
              <a:rPr lang="en-US" baseline="0" dirty="0" smtClean="0"/>
              <a:t> 1000 chat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8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685800" indent="-228600">
              <a:buFontTx/>
              <a:defRPr sz="2400" b="1"/>
            </a:lvl2pPr>
            <a:lvl3pPr marL="1188719" indent="-274319">
              <a:buFontTx/>
              <a:defRPr sz="2400" b="1"/>
            </a:lvl3pPr>
            <a:lvl4pPr marL="1676400" indent="-304800">
              <a:buFontTx/>
              <a:defRPr sz="2400" b="1"/>
            </a:lvl4pPr>
            <a:lvl5pPr marL="2133600" indent="-304800">
              <a:buFontTx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4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609600" indent="-152400">
              <a:buFontTx/>
              <a:defRPr sz="1600"/>
            </a:lvl2pPr>
            <a:lvl3pPr marL="1097277" indent="-182877">
              <a:buFontTx/>
              <a:defRPr sz="1600"/>
            </a:lvl3pPr>
            <a:lvl4pPr marL="1574800" indent="-203200">
              <a:buFontTx/>
              <a:defRPr sz="1600"/>
            </a:lvl4pPr>
            <a:lvl5pPr marL="2032000" indent="-203200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5"/>
            <a:ext cx="10515600" cy="1595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347144"/>
            <a:ext cx="344217" cy="3835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 sz="17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 flipH="1">
            <a:off x="-6" y="-1"/>
            <a:ext cx="12192006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83809" y="1873250"/>
            <a:ext cx="6825411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n-US" sz="3600" dirty="0" smtClean="0"/>
              <a:t>Queerly Connected:</a:t>
            </a:r>
          </a:p>
          <a:p>
            <a:pPr algn="ctr"/>
            <a:r>
              <a:rPr lang="en-US" sz="3600" dirty="0" smtClean="0"/>
              <a:t>Partnering with apps to improve gay men’s health</a:t>
            </a:r>
          </a:p>
          <a:p>
            <a:pPr algn="ctr"/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r>
              <a:rPr lang="en-US" sz="2400" dirty="0" smtClean="0"/>
              <a:t>Alex Garner</a:t>
            </a:r>
          </a:p>
          <a:p>
            <a:pPr algn="ctr"/>
            <a:r>
              <a:rPr lang="en-US" sz="2400" dirty="0" smtClean="0"/>
              <a:t>Senior Health Innovation Strategist</a:t>
            </a:r>
          </a:p>
          <a:p>
            <a:pPr algn="ctr"/>
            <a:endParaRPr lang="en-US" sz="2400" dirty="0" smtClean="0"/>
          </a:p>
          <a:p>
            <a:pPr algn="ctr"/>
            <a:endParaRPr sz="3600" dirty="0"/>
          </a:p>
        </p:txBody>
      </p:sp>
      <p:pic>
        <p:nvPicPr>
          <p:cNvPr id="2" name="Picture 1" descr="DSC_01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20" y="-1"/>
            <a:ext cx="4554940" cy="6858000"/>
          </a:xfrm>
          <a:prstGeom prst="rect">
            <a:avLst/>
          </a:prstGeom>
        </p:spPr>
      </p:pic>
      <p:pic>
        <p:nvPicPr>
          <p:cNvPr id="6" name="03_HORNET_LOGO_HORIZONTAL_CONCAV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" y="-1"/>
            <a:ext cx="4249576" cy="1512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1" build="p" bldLvl="5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442911" y="4999242"/>
            <a:ext cx="7827868" cy="86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500">
                <a:solidFill>
                  <a:srgbClr val="F7593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dirty="0" smtClean="0"/>
              <a:t>Alex Garner</a:t>
            </a:r>
          </a:p>
          <a:p>
            <a:pPr>
              <a:defRPr sz="2500">
                <a:solidFill>
                  <a:srgbClr val="F75932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dirty="0" err="1" smtClean="0"/>
              <a:t>Alex.Garner@Hornet.com</a:t>
            </a:r>
            <a:endParaRPr dirty="0"/>
          </a:p>
        </p:txBody>
      </p:sp>
      <p:sp>
        <p:nvSpPr>
          <p:cNvPr id="253" name="Shape 253"/>
          <p:cNvSpPr/>
          <p:nvPr/>
        </p:nvSpPr>
        <p:spPr>
          <a:xfrm>
            <a:off x="442908" y="2703147"/>
            <a:ext cx="5021185" cy="1132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0">
                <a:solidFill>
                  <a:srgbClr val="F75932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Thank you!</a:t>
            </a:r>
          </a:p>
        </p:txBody>
      </p:sp>
      <p:pic>
        <p:nvPicPr>
          <p:cNvPr id="254" name="image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7161" y="3899594"/>
            <a:ext cx="2132614" cy="2572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0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 flipH="1">
            <a:off x="-6" y="-1"/>
            <a:ext cx="12192006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KYS</a:t>
            </a:r>
            <a:endParaRPr dirty="0"/>
          </a:p>
        </p:txBody>
      </p:sp>
      <p:pic>
        <p:nvPicPr>
          <p:cNvPr id="164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522" y="315198"/>
            <a:ext cx="950077" cy="9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8" r="-24278"/>
          <a:stretch/>
        </p:blipFill>
        <p:spPr>
          <a:xfrm>
            <a:off x="1910169" y="315198"/>
            <a:ext cx="1132284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 flipH="1">
            <a:off x="-6" y="-1"/>
            <a:ext cx="12192006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KYS</a:t>
            </a:r>
            <a:endParaRPr dirty="0"/>
          </a:p>
        </p:txBody>
      </p:sp>
      <p:pic>
        <p:nvPicPr>
          <p:cNvPr id="160" name="image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21" y="315198"/>
            <a:ext cx="3268792" cy="5814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522" y="315198"/>
            <a:ext cx="950077" cy="9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KYS HOUSE AD1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12192000" cy="63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2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461311" y="3260939"/>
            <a:ext cx="488550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Health </a:t>
            </a:r>
            <a:r>
              <a:rPr lang="en-US" dirty="0" err="1" smtClean="0"/>
              <a:t>Ambassaor</a:t>
            </a:r>
            <a:endParaRPr dirty="0"/>
          </a:p>
        </p:txBody>
      </p:sp>
      <p:sp>
        <p:nvSpPr>
          <p:cNvPr id="112" name="Shape 112"/>
          <p:cNvSpPr/>
          <p:nvPr/>
        </p:nvSpPr>
        <p:spPr>
          <a:xfrm flipH="1">
            <a:off x="-8" y="-1"/>
            <a:ext cx="12192007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200" dirty="0"/>
          </a:p>
        </p:txBody>
      </p:sp>
      <p:pic>
        <p:nvPicPr>
          <p:cNvPr id="115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522" y="315198"/>
            <a:ext cx="950077" cy="9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45" y="0"/>
            <a:ext cx="455494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08995" y="1800399"/>
            <a:ext cx="6107591" cy="3785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venir Heavy"/>
                <a:cs typeface="Avenir Heavy"/>
              </a:rPr>
              <a:t>Engagement with online social networks is daily.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venir Heavy"/>
              <a:cs typeface="Avenir Heavy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venir Heavy"/>
                <a:cs typeface="Avenir Heavy"/>
              </a:rPr>
              <a:t>Interactions with health system is 3 to 4 times a year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Avenir Heavy"/>
              <a:cs typeface="Avenir Heavy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venir Heavy"/>
                <a:cs typeface="Avenir Heavy"/>
              </a:rPr>
              <a:t>Online is holistic approach to complex lives of gay men</a:t>
            </a:r>
          </a:p>
          <a:p>
            <a:endParaRPr lang="en-US" sz="2400" dirty="0">
              <a:solidFill>
                <a:schemeClr val="bg1"/>
              </a:solidFill>
              <a:latin typeface="Avenir Heavy"/>
              <a:cs typeface="Avenir Heavy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00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 flipH="1">
            <a:off x="-8" y="-1"/>
            <a:ext cx="12192007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200" dirty="0"/>
          </a:p>
        </p:txBody>
      </p:sp>
      <p:pic>
        <p:nvPicPr>
          <p:cNvPr id="115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522" y="315198"/>
            <a:ext cx="950077" cy="9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closecertoB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469900"/>
            <a:ext cx="7874000" cy="590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2" y="4070350"/>
            <a:ext cx="3307172" cy="1828800"/>
          </a:xfrm>
          <a:prstGeom prst="rect">
            <a:avLst/>
          </a:prstGeom>
        </p:spPr>
      </p:pic>
      <p:sp>
        <p:nvSpPr>
          <p:cNvPr id="114" name="Shape 114"/>
          <p:cNvSpPr/>
          <p:nvPr/>
        </p:nvSpPr>
        <p:spPr>
          <a:xfrm>
            <a:off x="222250" y="1968498"/>
            <a:ext cx="374650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n-US" sz="2400" dirty="0"/>
              <a:t>Rio de Janeiro Olympics  </a:t>
            </a:r>
            <a:r>
              <a:rPr lang="en-US" sz="2400" dirty="0" smtClean="0"/>
              <a:t>2016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524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 flipH="1">
            <a:off x="-8" y="-1"/>
            <a:ext cx="12192007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200" dirty="0"/>
          </a:p>
        </p:txBody>
      </p:sp>
      <p:pic>
        <p:nvPicPr>
          <p:cNvPr id="115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522" y="315198"/>
            <a:ext cx="950077" cy="9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8596" y="370326"/>
            <a:ext cx="3288778" cy="322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94602" y="1029613"/>
            <a:ext cx="1591797" cy="29574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Google Shape;71;p12"/>
          <p:cNvSpPr txBox="1">
            <a:spLocks noGrp="1"/>
          </p:cNvSpPr>
          <p:nvPr>
            <p:ph type="title"/>
          </p:nvPr>
        </p:nvSpPr>
        <p:spPr>
          <a:xfrm>
            <a:off x="379522" y="1571624"/>
            <a:ext cx="11637852" cy="4959805"/>
          </a:xfrm>
          <a:prstGeom prst="rect">
            <a:avLst/>
          </a:prstGeom>
        </p:spPr>
        <p:txBody>
          <a:bodyPr>
            <a:noAutofit/>
          </a:bodyPr>
          <a:lstStyle>
            <a:lvl1pPr defTabSz="740663">
              <a:defRPr sz="3240"/>
            </a:lvl1pPr>
          </a:lstStyle>
          <a:p>
            <a:pPr>
              <a:defRPr sz="1200" b="1"/>
            </a:pP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May-August 2019</a:t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Internet sampling method to conduct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cross-sectional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survey recruiting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LGBTI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participants</a:t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Objective: to examine </a:t>
            </a:r>
            <a:r>
              <a:rPr lang="en-US" sz="2000" b="1" dirty="0">
                <a:solidFill>
                  <a:srgbClr val="FFFFFF"/>
                </a:solidFill>
                <a:latin typeface="Avenir Heavy"/>
                <a:cs typeface="Avenir Heavy"/>
              </a:rPr>
              <a:t>how various demographic, economic, socioecological, homophobic, psychosocial, attitudinal and </a:t>
            </a:r>
            <a:r>
              <a:rPr lang="en-US" sz="2000" b="1" dirty="0" err="1">
                <a:solidFill>
                  <a:srgbClr val="FFFFFF"/>
                </a:solidFill>
                <a:latin typeface="Avenir Heavy"/>
                <a:cs typeface="Avenir Heavy"/>
              </a:rPr>
              <a:t>behavioural</a:t>
            </a:r>
            <a:r>
              <a:rPr lang="en-US" sz="2000" b="1" dirty="0">
                <a:solidFill>
                  <a:srgbClr val="FFFFFF"/>
                </a:solidFill>
                <a:latin typeface="Avenir Heavy"/>
                <a:cs typeface="Avenir Heavy"/>
              </a:rPr>
              <a:t> variables potentiate HIV risk </a:t>
            </a:r>
            <a:r>
              <a:rPr lang="en-US" sz="2000" b="1" dirty="0" err="1" smtClean="0">
                <a:solidFill>
                  <a:srgbClr val="FFFFFF"/>
                </a:solidFill>
                <a:latin typeface="Avenir Heavy"/>
                <a:cs typeface="Avenir Heavy"/>
              </a:rPr>
              <a:t>behaviour</a:t>
            </a:r>
            <a:r>
              <a:rPr lang="en-US" sz="2000" b="1" dirty="0" smtClean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b="1" dirty="0" smtClean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LBTI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have a good social support network (79%), but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only 54% enjoy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support from their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family or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social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support.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Only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32% are out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to most people they know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54%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must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hide their true nature more of the time, if not all the time.</a:t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74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% would like to have more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sex</a:t>
            </a:r>
            <a:b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HIV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prevalence is high</a:t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There is a concern in terms of </a:t>
            </a:r>
            <a:r>
              <a:rPr lang="en-US" sz="2000" b="1" dirty="0">
                <a:solidFill>
                  <a:srgbClr val="FFFFFF"/>
                </a:solidFill>
                <a:latin typeface="Avenir Heavy"/>
                <a:cs typeface="Avenir Heavy"/>
              </a:rPr>
              <a:t>access to treatment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and viral load testing.</a:t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9% of LGBTIs living with HIV are not accessing treatment, </a:t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18% are not virally suppressed, </a:t>
            </a:r>
            <a:b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54% </a:t>
            </a: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of LGBTI living with HIV are additionally confronted to </a:t>
            </a:r>
            <a:r>
              <a:rPr lang="en-US" sz="2000" b="1" dirty="0">
                <a:solidFill>
                  <a:srgbClr val="FFFFFF"/>
                </a:solidFill>
                <a:latin typeface="Avenir Heavy"/>
                <a:cs typeface="Avenir Heavy"/>
              </a:rPr>
              <a:t>HIV stigma. </a:t>
            </a:r>
            <a:r>
              <a:rPr lang="en-US" sz="1600" b="1" dirty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1600" b="1" dirty="0">
                <a:solidFill>
                  <a:srgbClr val="FFFFFF"/>
                </a:solidFill>
                <a:latin typeface="Avenir Heavy"/>
                <a:cs typeface="Avenir Heavy"/>
              </a:rPr>
            </a:br>
            <a:r>
              <a:rPr lang="en-US" sz="1600" dirty="0">
                <a:solidFill>
                  <a:srgbClr val="FFFFFF"/>
                </a:solidFill>
                <a:latin typeface="Avenir Heavy"/>
                <a:cs typeface="Avenir Heavy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Avenir Heavy"/>
                <a:cs typeface="Avenir Heavy"/>
              </a:rPr>
            </a:br>
            <a:endParaRPr lang="en-US" sz="1600" b="1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  <p:sp>
        <p:nvSpPr>
          <p:cNvPr id="11" name="Google Shape;71;p12"/>
          <p:cNvSpPr txBox="1">
            <a:spLocks/>
          </p:cNvSpPr>
          <p:nvPr/>
        </p:nvSpPr>
        <p:spPr>
          <a:xfrm>
            <a:off x="1778000" y="111125"/>
            <a:ext cx="6950596" cy="841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 fontScale="97500"/>
          </a:bodyPr>
          <a:lstStyle>
            <a:lvl1pPr marL="0" marR="0" indent="0" algn="l" defTabSz="740663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4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venir Heavy"/>
                <a:cs typeface="Avenir Heavy"/>
              </a:rPr>
              <a:t>Global LGBTI Happiness Study</a:t>
            </a:r>
            <a:endParaRPr lang="en-US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31955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461311" y="3260939"/>
            <a:ext cx="488550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Health </a:t>
            </a:r>
            <a:r>
              <a:rPr lang="en-US" dirty="0" err="1" smtClean="0"/>
              <a:t>Ambassaor</a:t>
            </a:r>
            <a:endParaRPr dirty="0"/>
          </a:p>
        </p:txBody>
      </p:sp>
      <p:pic>
        <p:nvPicPr>
          <p:cNvPr id="3" name="Picture 2" descr="Program 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08" y="344199"/>
            <a:ext cx="8574792" cy="5833480"/>
          </a:xfrm>
          <a:prstGeom prst="rect">
            <a:avLst/>
          </a:prstGeom>
        </p:spPr>
      </p:pic>
      <p:sp>
        <p:nvSpPr>
          <p:cNvPr id="112" name="Shape 112"/>
          <p:cNvSpPr/>
          <p:nvPr/>
        </p:nvSpPr>
        <p:spPr>
          <a:xfrm flipH="1">
            <a:off x="-7" y="-1"/>
            <a:ext cx="4404961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200" dirty="0"/>
          </a:p>
        </p:txBody>
      </p:sp>
      <p:pic>
        <p:nvPicPr>
          <p:cNvPr id="2" name="Picture 1" descr="Program Icon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41" y="4362951"/>
            <a:ext cx="1422400" cy="1625600"/>
          </a:xfrm>
          <a:prstGeom prst="rect">
            <a:avLst/>
          </a:prstGeom>
        </p:spPr>
      </p:pic>
      <p:pic>
        <p:nvPicPr>
          <p:cNvPr id="115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22" y="315198"/>
            <a:ext cx="950077" cy="9104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08994" y="1800401"/>
            <a:ext cx="4068754" cy="2215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 smtClean="0">
                <a:latin typeface="Avenir Heavy"/>
                <a:cs typeface="Avenir Heavy"/>
              </a:rPr>
              <a:t>Health </a:t>
            </a:r>
            <a:r>
              <a:rPr lang="en-US" sz="3200" dirty="0">
                <a:latin typeface="Avenir Heavy"/>
                <a:cs typeface="Avenir Heavy"/>
              </a:rPr>
              <a:t>Ambassador </a:t>
            </a:r>
            <a:r>
              <a:rPr lang="en-US" sz="3200" dirty="0" smtClean="0">
                <a:latin typeface="Avenir Heavy"/>
                <a:cs typeface="Avenir Heavy"/>
              </a:rPr>
              <a:t>Program</a:t>
            </a:r>
          </a:p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3200" dirty="0">
              <a:latin typeface="Avenir Heavy"/>
              <a:cs typeface="Avenir Heavy"/>
            </a:endParaRPr>
          </a:p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>
                <a:latin typeface="Avenir Heavy"/>
                <a:cs typeface="Avenir Heavy"/>
              </a:rPr>
              <a:t>Peer to Peer Engagement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07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461311" y="3260939"/>
            <a:ext cx="488550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Health </a:t>
            </a:r>
            <a:r>
              <a:rPr lang="en-US" dirty="0" err="1" smtClean="0"/>
              <a:t>Ambassaor</a:t>
            </a:r>
            <a:endParaRPr dirty="0"/>
          </a:p>
        </p:txBody>
      </p:sp>
      <p:sp>
        <p:nvSpPr>
          <p:cNvPr id="112" name="Shape 112"/>
          <p:cNvSpPr/>
          <p:nvPr/>
        </p:nvSpPr>
        <p:spPr>
          <a:xfrm flipH="1">
            <a:off x="-8" y="-1"/>
            <a:ext cx="12192007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200" dirty="0"/>
          </a:p>
        </p:txBody>
      </p:sp>
      <p:pic>
        <p:nvPicPr>
          <p:cNvPr id="115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2323"/>
            <a:ext cx="950077" cy="9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mfar Hornet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77" y="-1"/>
            <a:ext cx="5299364" cy="6858000"/>
          </a:xfrm>
          <a:prstGeom prst="rect">
            <a:avLst/>
          </a:prstGeom>
        </p:spPr>
      </p:pic>
      <p:pic>
        <p:nvPicPr>
          <p:cNvPr id="6" name="Picture 5" descr="Amfar Hornet 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11" y="-1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 flipH="1">
            <a:off x="-1" y="-1"/>
            <a:ext cx="12191999" cy="6858001"/>
          </a:xfrm>
          <a:prstGeom prst="rect">
            <a:avLst/>
          </a:prstGeom>
          <a:solidFill>
            <a:srgbClr val="F7593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160" name="image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249" y="846680"/>
            <a:ext cx="8234749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522" y="315198"/>
            <a:ext cx="950077" cy="9104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14401" y="1225612"/>
            <a:ext cx="3742848" cy="5262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smtClean="0">
                <a:latin typeface="Avenir Heavy"/>
                <a:cs typeface="Avenir Heavy"/>
              </a:rPr>
              <a:t>Leverage platform:</a:t>
            </a:r>
          </a:p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2800" dirty="0">
              <a:latin typeface="Avenir Heavy"/>
              <a:cs typeface="Avenir Heavy"/>
            </a:endParaRPr>
          </a:p>
          <a:p>
            <a:pPr marL="457200" indent="-457200">
              <a:buFont typeface="Arial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smtClean="0">
                <a:latin typeface="Avenir Heavy"/>
                <a:cs typeface="Avenir Heavy"/>
              </a:rPr>
              <a:t>Increase demand</a:t>
            </a:r>
          </a:p>
          <a:p>
            <a: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smtClean="0">
                <a:latin typeface="Avenir Heavy"/>
                <a:cs typeface="Avenir Heavy"/>
              </a:rPr>
              <a:t> </a:t>
            </a:r>
          </a:p>
          <a:p>
            <a:pPr marL="457200" indent="-457200">
              <a:buFont typeface="Arial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smtClean="0">
                <a:latin typeface="Avenir Heavy"/>
                <a:cs typeface="Avenir Heavy"/>
              </a:rPr>
              <a:t>Mobilize</a:t>
            </a:r>
          </a:p>
          <a:p>
            <a:pPr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2800" dirty="0" smtClean="0">
              <a:latin typeface="Avenir Heavy"/>
              <a:cs typeface="Avenir Heavy"/>
            </a:endParaRPr>
          </a:p>
          <a:p>
            <a:pPr marL="457200" indent="-457200">
              <a:buFont typeface="Arial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smtClean="0">
                <a:latin typeface="Avenir Heavy"/>
                <a:cs typeface="Avenir Heavy"/>
              </a:rPr>
              <a:t>Prioritize gay men’s health</a:t>
            </a:r>
          </a:p>
          <a:p>
            <a:pPr marL="457200" indent="-457200">
              <a:buFont typeface="Arial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2800" dirty="0">
              <a:latin typeface="Avenir Heavy"/>
              <a:cs typeface="Avenir Heavy"/>
            </a:endParaRPr>
          </a:p>
          <a:p>
            <a:pPr marL="457200" indent="-457200">
              <a:buFont typeface="Arial"/>
              <a:buChar char="•"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 smtClean="0">
                <a:latin typeface="Avenir Heavy"/>
                <a:cs typeface="Avenir Heavy"/>
              </a:rPr>
              <a:t>Data to inform policy and programs</a:t>
            </a:r>
            <a:endParaRPr lang="en-US" sz="28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2979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24348</TotalTime>
  <Words>109</Words>
  <Application>Microsoft Office PowerPoint</Application>
  <PresentationFormat>Widescreen</PresentationFormat>
  <Paragraphs>36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Avenir Book</vt:lpstr>
      <vt:lpstr>Avenir Heavy</vt:lpstr>
      <vt:lpstr>Avenir Roman</vt:lpstr>
      <vt:lpstr>Calibri</vt:lpstr>
      <vt:lpstr>Calibri Light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May-August 2019  Internet sampling method to conduct cross-sectional survey recruiting LGBTI participants  Objective: to examine how various demographic, economic, socioecological, homophobic, psychosocial, attitudinal and behavioural variables potentiate HIV risk behaviour  LBTI have a good social support network (79%), but only 54% enjoy support from their family or social support.   Only 32% are out to most people they know 54% must hide their true nature more of the time, if not all the time. 74% would like to have more sex  HIV prevalence is high There is a concern in terms of access to treatment and viral load testing. 9% of LGBTIs living with HIV are not accessing treatment,  18% are not virally suppressed,  54% of LGBTI living with HIV are additionally confronted to HIV stigma.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Media</cp:lastModifiedBy>
  <cp:revision>67</cp:revision>
  <dcterms:modified xsi:type="dcterms:W3CDTF">2019-07-23T18:44:45Z</dcterms:modified>
</cp:coreProperties>
</file>